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imo Bold" charset="1" panose="020B0704020202020204"/>
      <p:regular r:id="rId21"/>
    </p:embeddedFont>
    <p:embeddedFont>
      <p:font typeface="Arial Bold" charset="1" panose="020B0802020202020204"/>
      <p:regular r:id="rId22"/>
    </p:embeddedFont>
    <p:embeddedFont>
      <p:font typeface="Arial" charset="1" panose="020B0502020202020204"/>
      <p:regular r:id="rId25"/>
    </p:embeddedFont>
    <p:embeddedFont>
      <p:font typeface="Arimo" charset="1" panose="020B06040202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notesSlides/notesSlide9.xml" Type="http://schemas.openxmlformats.org/officeDocument/2006/relationships/notesSlide"/><Relationship Id="rId33" Target="notesSlides/notesSlide10.xml" Type="http://schemas.openxmlformats.org/officeDocument/2006/relationships/notesSlide"/><Relationship Id="rId34" Target="notesSlides/notesSlide11.xml" Type="http://schemas.openxmlformats.org/officeDocument/2006/relationships/notesSlide"/><Relationship Id="rId35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5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58939" y="9057112"/>
            <a:ext cx="2600297" cy="1018747"/>
          </a:xfrm>
          <a:custGeom>
            <a:avLst/>
            <a:gdLst/>
            <a:ahLst/>
            <a:cxnLst/>
            <a:rect r="r" b="b" t="t" l="l"/>
            <a:pathLst>
              <a:path h="1018747" w="2600297">
                <a:moveTo>
                  <a:pt x="0" y="0"/>
                </a:moveTo>
                <a:lnTo>
                  <a:pt x="2600297" y="0"/>
                </a:lnTo>
                <a:lnTo>
                  <a:pt x="2600297" y="1018747"/>
                </a:lnTo>
                <a:lnTo>
                  <a:pt x="0" y="1018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0206" y="256625"/>
            <a:ext cx="1826892" cy="417575"/>
          </a:xfrm>
          <a:custGeom>
            <a:avLst/>
            <a:gdLst/>
            <a:ahLst/>
            <a:cxnLst/>
            <a:rect r="r" b="b" t="t" l="l"/>
            <a:pathLst>
              <a:path h="417575" w="1826892">
                <a:moveTo>
                  <a:pt x="0" y="0"/>
                </a:moveTo>
                <a:lnTo>
                  <a:pt x="1826891" y="0"/>
                </a:lnTo>
                <a:lnTo>
                  <a:pt x="1826891" y="417575"/>
                </a:lnTo>
                <a:lnTo>
                  <a:pt x="0" y="417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652" y="3476889"/>
            <a:ext cx="96819" cy="1947134"/>
          </a:xfrm>
          <a:custGeom>
            <a:avLst/>
            <a:gdLst/>
            <a:ahLst/>
            <a:cxnLst/>
            <a:rect r="r" b="b" t="t" l="l"/>
            <a:pathLst>
              <a:path h="1947134" w="96819">
                <a:moveTo>
                  <a:pt x="0" y="0"/>
                </a:moveTo>
                <a:lnTo>
                  <a:pt x="96818" y="0"/>
                </a:lnTo>
                <a:lnTo>
                  <a:pt x="96818" y="1947134"/>
                </a:lnTo>
                <a:lnTo>
                  <a:pt x="0" y="1947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7971" y="3373122"/>
            <a:ext cx="12143507" cy="171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AI 개발자 트랙 미니프로젝트  4차 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7920"/>
              </a:lnSpc>
            </a:pPr>
            <a:r>
              <a:rPr lang="en-US" b="true" sz="6600" spc="-15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결과보고서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7971" y="5203558"/>
            <a:ext cx="962230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 spc="-150">
                <a:solidFill>
                  <a:srgbClr val="1F6765"/>
                </a:solidFill>
                <a:latin typeface="Arimo Bold"/>
                <a:ea typeface="Arimo Bold"/>
                <a:cs typeface="Arimo Bold"/>
                <a:sym typeface="Arimo Bold"/>
              </a:rPr>
              <a:t>AI O1반 O2조</a:t>
            </a:r>
          </a:p>
          <a:p>
            <a:pPr algn="l">
              <a:lnSpc>
                <a:spcPts val="2879"/>
              </a:lnSpc>
            </a:pPr>
            <a:r>
              <a:rPr lang="en-US" b="true" sz="2400" spc="-150">
                <a:solidFill>
                  <a:srgbClr val="1F6765"/>
                </a:solidFill>
                <a:latin typeface="Arimo Bold"/>
                <a:ea typeface="Arimo Bold"/>
                <a:cs typeface="Arimo Bold"/>
                <a:sym typeface="Arimo Bold"/>
              </a:rPr>
              <a:t>안재영 김서영 오승훈 이현지 조시현 조연서 지용주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4261" y="1926539"/>
            <a:ext cx="17779479" cy="7912094"/>
            <a:chOff x="0" y="0"/>
            <a:chExt cx="23705972" cy="10549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79096" y="2529804"/>
            <a:ext cx="5141805" cy="6121196"/>
          </a:xfrm>
          <a:custGeom>
            <a:avLst/>
            <a:gdLst/>
            <a:ahLst/>
            <a:cxnLst/>
            <a:rect r="r" b="b" t="t" l="l"/>
            <a:pathLst>
              <a:path h="6121196" w="5141805">
                <a:moveTo>
                  <a:pt x="0" y="0"/>
                </a:moveTo>
                <a:lnTo>
                  <a:pt x="5141806" y="0"/>
                </a:lnTo>
                <a:lnTo>
                  <a:pt x="5141806" y="6121197"/>
                </a:lnTo>
                <a:lnTo>
                  <a:pt x="0" y="6121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92420" y="2529804"/>
            <a:ext cx="5103161" cy="6102434"/>
          </a:xfrm>
          <a:custGeom>
            <a:avLst/>
            <a:gdLst/>
            <a:ahLst/>
            <a:cxnLst/>
            <a:rect r="r" b="b" t="t" l="l"/>
            <a:pathLst>
              <a:path h="6102434" w="5103161">
                <a:moveTo>
                  <a:pt x="0" y="0"/>
                </a:moveTo>
                <a:lnTo>
                  <a:pt x="5103160" y="0"/>
                </a:lnTo>
                <a:lnTo>
                  <a:pt x="5103160" y="6102435"/>
                </a:lnTo>
                <a:lnTo>
                  <a:pt x="0" y="6102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18735" y="2573872"/>
            <a:ext cx="5052011" cy="6014298"/>
          </a:xfrm>
          <a:custGeom>
            <a:avLst/>
            <a:gdLst/>
            <a:ahLst/>
            <a:cxnLst/>
            <a:rect r="r" b="b" t="t" l="l"/>
            <a:pathLst>
              <a:path h="6014298" w="5052011">
                <a:moveTo>
                  <a:pt x="0" y="0"/>
                </a:moveTo>
                <a:lnTo>
                  <a:pt x="5052010" y="0"/>
                </a:lnTo>
                <a:lnTo>
                  <a:pt x="5052010" y="6014299"/>
                </a:lnTo>
                <a:lnTo>
                  <a:pt x="0" y="60142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15705" y="9819582"/>
            <a:ext cx="5334856" cy="26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b="true" sz="1938">
                <a:solidFill>
                  <a:srgbClr val="34AEAA"/>
                </a:solidFill>
                <a:latin typeface="Arimo Bold"/>
                <a:ea typeface="Arimo Bold"/>
                <a:cs typeface="Arimo Bold"/>
                <a:sym typeface="Arimo Bold"/>
              </a:rPr>
              <a:t>KT AIVLE School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6050" y="468270"/>
            <a:ext cx="998784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 UI 구성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633235" y="8753475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Book Edit 삭제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65643" y="8753475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Book edit 삭제 완료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61028" y="8753475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Book edit 삭제 반영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4260" y="1438750"/>
            <a:ext cx="17779479" cy="7912094"/>
            <a:chOff x="0" y="0"/>
            <a:chExt cx="23705972" cy="10549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flipV="true">
            <a:off x="-297209" y="1243504"/>
            <a:ext cx="18330908" cy="77237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5705" y="9819582"/>
            <a:ext cx="5334856" cy="26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b="true" sz="1938">
                <a:solidFill>
                  <a:srgbClr val="34AEAA"/>
                </a:solidFill>
                <a:latin typeface="Arimo Bold"/>
                <a:ea typeface="Arimo Bold"/>
                <a:cs typeface="Arimo Bold"/>
                <a:sym typeface="Arimo Bold"/>
              </a:rPr>
              <a:t>KT AIVLE School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6050" y="468270"/>
            <a:ext cx="998784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 결론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86050" y="2500436"/>
            <a:ext cx="16115977" cy="2062336"/>
            <a:chOff x="0" y="0"/>
            <a:chExt cx="21487970" cy="274978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563249" y="1408450"/>
              <a:ext cx="20924721" cy="1341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96" indent="-334648" lvl="1">
                <a:lnSpc>
                  <a:spcPts val="4030"/>
                </a:lnSpc>
                <a:buAutoNum type="arabicPeriod" startAt="1"/>
              </a:pPr>
              <a:r>
                <a:rPr lang="en-US" sz="3100" spc="-10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8개의 페이지를 통해 로그인 및 도서 조회, 검색, 추가, 수정, 삭제, AICover 생성 기능 구현</a:t>
              </a:r>
            </a:p>
            <a:p>
              <a:pPr algn="l" marL="669296" indent="-334648" lvl="1">
                <a:lnSpc>
                  <a:spcPts val="4030"/>
                </a:lnSpc>
                <a:buAutoNum type="arabicPeriod" startAt="1"/>
              </a:pPr>
              <a:r>
                <a:rPr lang="en-US" sz="3100" spc="-10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도서의 제목, 내용, 사용자의 입력을  AI에게 프롬프트로 넘겨 AICover 생성 가능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20924721" cy="869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06780" indent="-453390" lvl="1">
                <a:lnSpc>
                  <a:spcPts val="5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4200" spc="-147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기능 구현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6050" y="5850663"/>
            <a:ext cx="16115977" cy="2084705"/>
            <a:chOff x="0" y="0"/>
            <a:chExt cx="21487970" cy="277960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20924721" cy="869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06780" indent="-453390" lvl="1">
                <a:lnSpc>
                  <a:spcPts val="5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4200" spc="-147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한계점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63249" y="1438275"/>
              <a:ext cx="20924721" cy="1341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96" indent="-334648" lvl="1">
                <a:lnSpc>
                  <a:spcPts val="4030"/>
                </a:lnSpc>
                <a:buAutoNum type="arabicPeriod" startAt="1"/>
              </a:pPr>
              <a:r>
                <a:rPr lang="en-US" sz="3100" spc="-10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회원가입 기능 구현이 안되어 있어서 미리 지정해 놓은 ID와 PassWord만 사용 가능</a:t>
              </a:r>
            </a:p>
            <a:p>
              <a:pPr algn="l" marL="669296" indent="-334648" lvl="1">
                <a:lnSpc>
                  <a:spcPts val="4030"/>
                </a:lnSpc>
                <a:buAutoNum type="arabicPeriod" startAt="1"/>
              </a:pPr>
              <a:r>
                <a:rPr lang="en-US" sz="3100" spc="-10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H2 Console을 사용하여 백엔드 종료 시 미리 정해 놓은 데이터 외에는 다 삭제됨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06519" y="607309"/>
            <a:ext cx="1971762" cy="364862"/>
          </a:xfrm>
          <a:custGeom>
            <a:avLst/>
            <a:gdLst/>
            <a:ahLst/>
            <a:cxnLst/>
            <a:rect r="r" b="b" t="t" l="l"/>
            <a:pathLst>
              <a:path h="364862" w="1971762">
                <a:moveTo>
                  <a:pt x="0" y="0"/>
                </a:moveTo>
                <a:lnTo>
                  <a:pt x="1971761" y="0"/>
                </a:lnTo>
                <a:lnTo>
                  <a:pt x="1971761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19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10358" y="5182049"/>
            <a:ext cx="4112058" cy="41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295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</a:p>
        </p:txBody>
      </p:sp>
      <p:sp>
        <p:nvSpPr>
          <p:cNvPr name="Freeform 4" id="4" descr="텍스트, 클립아트이(가) 표시된 사진  자동 생성된 설명"/>
          <p:cNvSpPr/>
          <p:nvPr/>
        </p:nvSpPr>
        <p:spPr>
          <a:xfrm flipH="false" flipV="false" rot="0">
            <a:off x="12078141" y="4361654"/>
            <a:ext cx="3558559" cy="745007"/>
          </a:xfrm>
          <a:custGeom>
            <a:avLst/>
            <a:gdLst/>
            <a:ahLst/>
            <a:cxnLst/>
            <a:rect r="r" b="b" t="t" l="l"/>
            <a:pathLst>
              <a:path h="745007" w="3558559">
                <a:moveTo>
                  <a:pt x="0" y="0"/>
                </a:moveTo>
                <a:lnTo>
                  <a:pt x="3558559" y="0"/>
                </a:lnTo>
                <a:lnTo>
                  <a:pt x="3558559" y="745006"/>
                </a:lnTo>
                <a:lnTo>
                  <a:pt x="0" y="745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07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6842"/>
            <a:ext cx="18288000" cy="11254154"/>
          </a:xfrm>
          <a:custGeom>
            <a:avLst/>
            <a:gdLst/>
            <a:ahLst/>
            <a:cxnLst/>
            <a:rect r="r" b="b" t="t" l="l"/>
            <a:pathLst>
              <a:path h="11254154" w="18288000">
                <a:moveTo>
                  <a:pt x="0" y="0"/>
                </a:moveTo>
                <a:lnTo>
                  <a:pt x="18288000" y="0"/>
                </a:lnTo>
                <a:lnTo>
                  <a:pt x="18288000" y="11254154"/>
                </a:lnTo>
                <a:lnTo>
                  <a:pt x="0" y="11254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58939" y="9057112"/>
            <a:ext cx="2600297" cy="1018747"/>
          </a:xfrm>
          <a:custGeom>
            <a:avLst/>
            <a:gdLst/>
            <a:ahLst/>
            <a:cxnLst/>
            <a:rect r="r" b="b" t="t" l="l"/>
            <a:pathLst>
              <a:path h="1018747" w="2600297">
                <a:moveTo>
                  <a:pt x="0" y="0"/>
                </a:moveTo>
                <a:lnTo>
                  <a:pt x="2600297" y="0"/>
                </a:lnTo>
                <a:lnTo>
                  <a:pt x="2600297" y="1018747"/>
                </a:lnTo>
                <a:lnTo>
                  <a:pt x="0" y="1018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0206" y="256625"/>
            <a:ext cx="1826892" cy="417575"/>
          </a:xfrm>
          <a:custGeom>
            <a:avLst/>
            <a:gdLst/>
            <a:ahLst/>
            <a:cxnLst/>
            <a:rect r="r" b="b" t="t" l="l"/>
            <a:pathLst>
              <a:path h="417575" w="1826892">
                <a:moveTo>
                  <a:pt x="0" y="0"/>
                </a:moveTo>
                <a:lnTo>
                  <a:pt x="1826891" y="0"/>
                </a:lnTo>
                <a:lnTo>
                  <a:pt x="1826891" y="417575"/>
                </a:lnTo>
                <a:lnTo>
                  <a:pt x="0" y="417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652" y="3476889"/>
            <a:ext cx="96819" cy="1947134"/>
          </a:xfrm>
          <a:custGeom>
            <a:avLst/>
            <a:gdLst/>
            <a:ahLst/>
            <a:cxnLst/>
            <a:rect r="r" b="b" t="t" l="l"/>
            <a:pathLst>
              <a:path h="1947134" w="96819">
                <a:moveTo>
                  <a:pt x="0" y="0"/>
                </a:moveTo>
                <a:lnTo>
                  <a:pt x="96818" y="0"/>
                </a:lnTo>
                <a:lnTo>
                  <a:pt x="96818" y="1947134"/>
                </a:lnTo>
                <a:lnTo>
                  <a:pt x="0" y="1947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3378" y="3070361"/>
            <a:ext cx="12143507" cy="172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목차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7971" y="3954860"/>
            <a:ext cx="6078437" cy="4252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 spc="-149">
                <a:solidFill>
                  <a:srgbClr val="1F6765"/>
                </a:solidFill>
                <a:latin typeface="Arimo Bold"/>
                <a:ea typeface="Arimo Bold"/>
                <a:cs typeface="Arimo Bold"/>
                <a:sym typeface="Arimo Bold"/>
              </a:rPr>
              <a:t>1. 프로젝트 개요</a:t>
            </a:r>
          </a:p>
          <a:p>
            <a:pPr algn="l">
              <a:lnSpc>
                <a:spcPts val="4320"/>
              </a:lnSpc>
            </a:pPr>
            <a:r>
              <a:rPr lang="en-US" b="true" sz="3600" spc="-149">
                <a:solidFill>
                  <a:srgbClr val="1F6765"/>
                </a:solidFill>
                <a:latin typeface="Arimo Bold"/>
                <a:ea typeface="Arimo Bold"/>
                <a:cs typeface="Arimo Bold"/>
                <a:sym typeface="Arimo Bold"/>
              </a:rPr>
              <a:t>2. ERD 설계 구성</a:t>
            </a:r>
          </a:p>
          <a:p>
            <a:pPr algn="l">
              <a:lnSpc>
                <a:spcPts val="4320"/>
              </a:lnSpc>
            </a:pPr>
            <a:r>
              <a:rPr lang="en-US" b="true" sz="3600" spc="-149">
                <a:solidFill>
                  <a:srgbClr val="1F6765"/>
                </a:solidFill>
                <a:latin typeface="Arimo Bold"/>
                <a:ea typeface="Arimo Bold"/>
                <a:cs typeface="Arimo Bold"/>
                <a:sym typeface="Arimo Bold"/>
              </a:rPr>
              <a:t>3. 프로젝트 구조 설계</a:t>
            </a:r>
          </a:p>
          <a:p>
            <a:pPr algn="l">
              <a:lnSpc>
                <a:spcPts val="4320"/>
              </a:lnSpc>
            </a:pPr>
            <a:r>
              <a:rPr lang="en-US" b="true" sz="3600" spc="-149">
                <a:solidFill>
                  <a:srgbClr val="1F6765"/>
                </a:solidFill>
                <a:latin typeface="Arimo Bold"/>
                <a:ea typeface="Arimo Bold"/>
                <a:cs typeface="Arimo Bold"/>
                <a:sym typeface="Arimo Bold"/>
              </a:rPr>
              <a:t>4. UI 구성</a:t>
            </a:r>
          </a:p>
          <a:p>
            <a:pPr algn="l">
              <a:lnSpc>
                <a:spcPts val="4320"/>
              </a:lnSpc>
            </a:pPr>
            <a:r>
              <a:rPr lang="en-US" b="true" sz="3600" spc="-149">
                <a:solidFill>
                  <a:srgbClr val="1F6765"/>
                </a:solidFill>
                <a:latin typeface="Arimo Bold"/>
                <a:ea typeface="Arimo Bold"/>
                <a:cs typeface="Arimo Bold"/>
                <a:sym typeface="Arimo Bold"/>
              </a:rPr>
              <a:t>5. 결론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15705" y="9819582"/>
            <a:ext cx="5334856" cy="26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b="true" sz="1938">
                <a:solidFill>
                  <a:srgbClr val="34AEAA"/>
                </a:solidFill>
                <a:latin typeface="Arimo Bold"/>
                <a:ea typeface="Arimo Bold"/>
                <a:cs typeface="Arimo Bold"/>
                <a:sym typeface="Arimo Bold"/>
              </a:rPr>
              <a:t>KT AIVLE School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54261" y="1714293"/>
            <a:ext cx="17779479" cy="7912094"/>
            <a:chOff x="0" y="0"/>
            <a:chExt cx="23705972" cy="105494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2" id="12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4871" y="535004"/>
            <a:ext cx="9987849" cy="6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1. 프로젝트 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16128" y="2186476"/>
            <a:ext cx="2448157" cy="6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주제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16128" y="3085699"/>
            <a:ext cx="2448157" cy="6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사용 언어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16128" y="3984921"/>
            <a:ext cx="2448157" cy="6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목표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83143" y="5548027"/>
            <a:ext cx="2798110" cy="6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기술 스택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529427" y="2205526"/>
            <a:ext cx="13986589" cy="4580701"/>
            <a:chOff x="0" y="0"/>
            <a:chExt cx="18648785" cy="610760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2655325" y="-19050"/>
              <a:ext cx="13338136" cy="870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4200" spc="-15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걷기와 서재_“작가의 산책”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304659" y="1179913"/>
              <a:ext cx="14039467" cy="870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4200" spc="-15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Java, JavaScript, HTML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594095" y="2373780"/>
              <a:ext cx="17460595" cy="1720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 spc="-14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Spring boot와 React 활용 및 Rest API 설계 및 구현,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4200" spc="-15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JPA 이용한 DB 연동 및 외부 API 연동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4463018"/>
              <a:ext cx="18648785" cy="1644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 spc="-14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Java, Spring, REST API, JPA, Lombok, </a:t>
              </a:r>
              <a:r>
                <a:rPr lang="en-US" sz="4000" spc="-14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JavaScript,</a:t>
              </a:r>
            </a:p>
            <a:p>
              <a:pPr algn="ctr">
                <a:lnSpc>
                  <a:spcPts val="4800"/>
                </a:lnSpc>
                <a:spcBef>
                  <a:spcPct val="0"/>
                </a:spcBef>
              </a:pPr>
              <a:r>
                <a:rPr lang="en-US" sz="4000" spc="-142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React, Axios, React Router, H2, OpenAI API(DALL-E)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016128" y="7264516"/>
            <a:ext cx="2448157" cy="6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중점 사항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20920" y="7254991"/>
            <a:ext cx="10003602" cy="171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3" indent="-399416" lvl="1">
              <a:lnSpc>
                <a:spcPts val="4440"/>
              </a:lnSpc>
              <a:buFont typeface="Arial"/>
              <a:buChar char="•"/>
            </a:pPr>
            <a:r>
              <a:rPr lang="en-US" sz="3700" spc="-12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CRUD 기능 구현</a:t>
            </a:r>
          </a:p>
          <a:p>
            <a:pPr algn="l" marL="798833" indent="-399416" lvl="1">
              <a:lnSpc>
                <a:spcPts val="4440"/>
              </a:lnSpc>
              <a:buFont typeface="Arial"/>
              <a:buChar char="•"/>
            </a:pPr>
            <a:r>
              <a:rPr lang="en-US" sz="3700" spc="-12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외부 API 연동하여 동적인 기능 추가</a:t>
            </a:r>
          </a:p>
          <a:p>
            <a:pPr algn="l" marL="798833" indent="-399416" lvl="1">
              <a:lnSpc>
                <a:spcPts val="4440"/>
              </a:lnSpc>
              <a:spcBef>
                <a:spcPct val="0"/>
              </a:spcBef>
              <a:buFont typeface="Arial"/>
              <a:buChar char="•"/>
            </a:pPr>
            <a:r>
              <a:rPr lang="en-US" sz="3700" spc="-13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Git 사용하여 버전 관리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4261" y="1622107"/>
            <a:ext cx="17779479" cy="7912094"/>
            <a:chOff x="0" y="0"/>
            <a:chExt cx="23705972" cy="10549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5704" y="3382497"/>
            <a:ext cx="8058296" cy="3785118"/>
          </a:xfrm>
          <a:custGeom>
            <a:avLst/>
            <a:gdLst/>
            <a:ahLst/>
            <a:cxnLst/>
            <a:rect r="r" b="b" t="t" l="l"/>
            <a:pathLst>
              <a:path h="3785118" w="8058296">
                <a:moveTo>
                  <a:pt x="0" y="0"/>
                </a:moveTo>
                <a:lnTo>
                  <a:pt x="8058296" y="0"/>
                </a:lnTo>
                <a:lnTo>
                  <a:pt x="8058296" y="3785117"/>
                </a:lnTo>
                <a:lnTo>
                  <a:pt x="0" y="37851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479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5705" y="9819582"/>
            <a:ext cx="5334856" cy="26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b="true" sz="1938">
                <a:solidFill>
                  <a:srgbClr val="34AEAA"/>
                </a:solidFill>
                <a:latin typeface="Arimo Bold"/>
                <a:ea typeface="Arimo Bold"/>
                <a:cs typeface="Arimo Bold"/>
                <a:sym typeface="Arimo Bold"/>
              </a:rPr>
              <a:t>KT AIVLE School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6637" y="535004"/>
            <a:ext cx="998784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2. ERD 설계 구성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601449" y="7529564"/>
            <a:ext cx="10977005" cy="132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</a:p>
          <a:p>
            <a:pPr algn="ctr">
              <a:lnSpc>
                <a:spcPts val="3453"/>
              </a:lnSpc>
            </a:pPr>
            <a:r>
              <a:rPr lang="en-US" b="true" sz="2877" spc="-1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Users와 Book은 Writes와 서로 1:N의 관계를 가짐</a:t>
            </a:r>
          </a:p>
          <a:p>
            <a:pPr algn="ctr">
              <a:lnSpc>
                <a:spcPts val="345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354248"/>
            <a:ext cx="7716707" cy="51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3"/>
              </a:lnSpc>
            </a:pPr>
            <a:r>
              <a:rPr lang="en-US" b="true" sz="3244" spc="-11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개념적 데이터 모델링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99219" y="2052670"/>
            <a:ext cx="8988781" cy="2921089"/>
            <a:chOff x="0" y="0"/>
            <a:chExt cx="11985041" cy="389478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11985041" cy="6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0586" indent="-350293" lvl="1">
                <a:lnSpc>
                  <a:spcPts val="3893"/>
                </a:lnSpc>
                <a:buFont typeface="Arial"/>
                <a:buChar char="•"/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Users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80289" y="1047783"/>
              <a:ext cx="10804752" cy="2847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user_id : user의 아이디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email : user 이메일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name : user의 이름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password : 비밀번호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99219" y="5316658"/>
            <a:ext cx="8988781" cy="3987889"/>
            <a:chOff x="0" y="0"/>
            <a:chExt cx="11985041" cy="531718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19050"/>
              <a:ext cx="11985041" cy="6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0586" indent="-350293" lvl="1">
                <a:lnSpc>
                  <a:spcPts val="3893"/>
                </a:lnSpc>
                <a:buFont typeface="Arial"/>
                <a:buChar char="•"/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Books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180289" y="1047783"/>
              <a:ext cx="10804752" cy="42694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book_id : b</a:t>
              </a: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ook의 번호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title : book의 제목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description : book의 내용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create_date : book 등록일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update_date : book 수정일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coverimageUrl : 북커버 이미지 url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4260" y="1771289"/>
            <a:ext cx="17779479" cy="7912094"/>
            <a:chOff x="0" y="0"/>
            <a:chExt cx="23705972" cy="10549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9168" y="3608024"/>
            <a:ext cx="8350052" cy="4238623"/>
          </a:xfrm>
          <a:custGeom>
            <a:avLst/>
            <a:gdLst/>
            <a:ahLst/>
            <a:cxnLst/>
            <a:rect r="r" b="b" t="t" l="l"/>
            <a:pathLst>
              <a:path h="4238623" w="8350052">
                <a:moveTo>
                  <a:pt x="0" y="0"/>
                </a:moveTo>
                <a:lnTo>
                  <a:pt x="8350051" y="0"/>
                </a:lnTo>
                <a:lnTo>
                  <a:pt x="8350051" y="4238623"/>
                </a:lnTo>
                <a:lnTo>
                  <a:pt x="0" y="4238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36" t="-136325" r="-2667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5705" y="9819582"/>
            <a:ext cx="5334856" cy="26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b="true" sz="1938">
                <a:solidFill>
                  <a:srgbClr val="34AEAA"/>
                </a:solidFill>
                <a:latin typeface="Arimo Bold"/>
                <a:ea typeface="Arimo Bold"/>
                <a:cs typeface="Arimo Bold"/>
                <a:sym typeface="Arimo Bold"/>
              </a:rPr>
              <a:t>KT AIVLE School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6637" y="535004"/>
            <a:ext cx="998784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2. ERD 설계 구성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354248"/>
            <a:ext cx="7716707" cy="51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3"/>
              </a:lnSpc>
            </a:pPr>
            <a:r>
              <a:rPr lang="en-US" b="true" sz="3244" spc="-11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논리적 데이터 모델링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20651" y="3510234"/>
            <a:ext cx="8988781" cy="1320914"/>
            <a:chOff x="0" y="0"/>
            <a:chExt cx="11985041" cy="176121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9050"/>
              <a:ext cx="11985041" cy="6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0586" indent="-350293" lvl="1">
                <a:lnSpc>
                  <a:spcPts val="3893"/>
                </a:lnSpc>
                <a:buFont typeface="Arial"/>
                <a:buChar char="•"/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Users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180289" y="1047783"/>
              <a:ext cx="10804752" cy="713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user_id : user의 기본키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06363" y="5400891"/>
            <a:ext cx="8988781" cy="3454489"/>
            <a:chOff x="0" y="0"/>
            <a:chExt cx="11985041" cy="460598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11985041" cy="666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0586" indent="-350293" lvl="1">
                <a:lnSpc>
                  <a:spcPts val="3893"/>
                </a:lnSpc>
                <a:buFont typeface="Arial"/>
                <a:buChar char="•"/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Books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180289" y="1047783"/>
              <a:ext cx="10804752" cy="3558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book_id : Books의 기본키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 Book의 제목, 내용,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등록일, 수정일, 표지url 등의 정보 저장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 Users의 id 값을 외래키로 받아와</a:t>
              </a:r>
            </a:p>
            <a:p>
              <a:pPr algn="l">
                <a:lnSpc>
                  <a:spcPts val="4218"/>
                </a:lnSpc>
              </a:pPr>
              <a:r>
                <a:rPr lang="en-US" sz="3244" spc="-11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user별 보유 도서 목록 확인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4261" y="1714293"/>
            <a:ext cx="17779479" cy="7912094"/>
            <a:chOff x="0" y="0"/>
            <a:chExt cx="23705972" cy="10549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6050" y="2133364"/>
            <a:ext cx="3200247" cy="6082077"/>
          </a:xfrm>
          <a:custGeom>
            <a:avLst/>
            <a:gdLst/>
            <a:ahLst/>
            <a:cxnLst/>
            <a:rect r="r" b="b" t="t" l="l"/>
            <a:pathLst>
              <a:path h="6082077" w="3200247">
                <a:moveTo>
                  <a:pt x="0" y="0"/>
                </a:moveTo>
                <a:lnTo>
                  <a:pt x="3200247" y="0"/>
                </a:lnTo>
                <a:lnTo>
                  <a:pt x="3200247" y="6082077"/>
                </a:lnTo>
                <a:lnTo>
                  <a:pt x="0" y="6082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80" t="0" r="-48301" b="-3420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32908" y="2133364"/>
            <a:ext cx="3688763" cy="6962814"/>
          </a:xfrm>
          <a:custGeom>
            <a:avLst/>
            <a:gdLst/>
            <a:ahLst/>
            <a:cxnLst/>
            <a:rect r="r" b="b" t="t" l="l"/>
            <a:pathLst>
              <a:path h="6962814" w="3688763">
                <a:moveTo>
                  <a:pt x="0" y="0"/>
                </a:moveTo>
                <a:lnTo>
                  <a:pt x="3688764" y="0"/>
                </a:lnTo>
                <a:lnTo>
                  <a:pt x="3688764" y="6962814"/>
                </a:lnTo>
                <a:lnTo>
                  <a:pt x="0" y="6962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277" t="-13480" r="-14495" b="-919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5705" y="9819582"/>
            <a:ext cx="5334856" cy="26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b="true" sz="1938">
                <a:solidFill>
                  <a:srgbClr val="34AEAA"/>
                </a:solidFill>
                <a:latin typeface="Arimo Bold"/>
                <a:ea typeface="Arimo Bold"/>
                <a:cs typeface="Arimo Bold"/>
                <a:sym typeface="Arimo Bold"/>
              </a:rPr>
              <a:t>KT AIVLE School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6050" y="468270"/>
            <a:ext cx="998784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3. 프로젝트 구조 설계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88103" y="2290846"/>
            <a:ext cx="4644805" cy="497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config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웹의 기본 설정 담당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controller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프론트에서 오는 요청 처리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dto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프론트와 서버 간 데이터 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entity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DB 테이블과</a:t>
            </a:r>
          </a:p>
          <a:p>
            <a:pPr algn="l">
              <a:lnSpc>
                <a:spcPts val="3000"/>
              </a:lnSpc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 </a:t>
            </a: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1:1로 매핑되는 객체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872673" y="2290846"/>
            <a:ext cx="4489986" cy="546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exception</a:t>
            </a:r>
          </a:p>
          <a:p>
            <a:pPr algn="l" marL="539759" indent="-269880" lvl="1">
              <a:lnSpc>
                <a:spcPts val="325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예외 상황 처리 시 사용되는</a:t>
            </a:r>
          </a:p>
          <a:p>
            <a:pPr algn="l">
              <a:lnSpc>
                <a:spcPts val="3250"/>
              </a:lnSpc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     커스텀 예외 클래스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repository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DB와 직접 통신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service</a:t>
            </a:r>
          </a:p>
          <a:p>
            <a:pPr algn="l" marL="539759" indent="-269880" lvl="1">
              <a:lnSpc>
                <a:spcPts val="325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비지니스 로직</a:t>
            </a:r>
          </a:p>
          <a:p>
            <a:pPr algn="l" marL="539759" indent="-269880" lvl="1">
              <a:lnSpc>
                <a:spcPts val="325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서비스의 인터페이스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resources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설정 및 초기 데이터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4261" y="1714293"/>
            <a:ext cx="17779479" cy="7912094"/>
            <a:chOff x="0" y="0"/>
            <a:chExt cx="23705972" cy="10549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9708" y="2309896"/>
            <a:ext cx="3401474" cy="6595570"/>
          </a:xfrm>
          <a:custGeom>
            <a:avLst/>
            <a:gdLst/>
            <a:ahLst/>
            <a:cxnLst/>
            <a:rect r="r" b="b" t="t" l="l"/>
            <a:pathLst>
              <a:path h="6595570" w="3401474">
                <a:moveTo>
                  <a:pt x="0" y="0"/>
                </a:moveTo>
                <a:lnTo>
                  <a:pt x="3401474" y="0"/>
                </a:lnTo>
                <a:lnTo>
                  <a:pt x="3401474" y="6595570"/>
                </a:lnTo>
                <a:lnTo>
                  <a:pt x="0" y="6595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418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5705" y="9819582"/>
            <a:ext cx="5334856" cy="26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b="true" sz="1938">
                <a:solidFill>
                  <a:srgbClr val="34AEAA"/>
                </a:solidFill>
                <a:latin typeface="Arimo Bold"/>
                <a:ea typeface="Arimo Bold"/>
                <a:cs typeface="Arimo Bold"/>
                <a:sym typeface="Arimo Bold"/>
              </a:rPr>
              <a:t>KT AIVLE School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6050" y="468270"/>
            <a:ext cx="998784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3. 프로젝트 구조 설계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70732" y="2290846"/>
            <a:ext cx="4489986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api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서버 통신 함수, API 설정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components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공통 UI 컴포넌트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pages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각 페이지 컴포넌트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976951" y="2290846"/>
            <a:ext cx="4489986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routes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라우터, 페이지 연결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services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서비스 / 비지니스 로직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  <a:r>
              <a:rPr lang="en-US" sz="2500" spc="-8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App.js</a:t>
            </a:r>
          </a:p>
          <a:p>
            <a:pPr algn="l" marL="539759" indent="-269880" lvl="1">
              <a:lnSpc>
                <a:spcPts val="3000"/>
              </a:lnSpc>
              <a:buFont typeface="Arial"/>
              <a:buChar char="•"/>
            </a:pPr>
            <a:r>
              <a:rPr lang="en-US" sz="2500" spc="-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앱의 최상위 컴포넌트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760718" y="2309896"/>
            <a:ext cx="3782061" cy="6201539"/>
          </a:xfrm>
          <a:custGeom>
            <a:avLst/>
            <a:gdLst/>
            <a:ahLst/>
            <a:cxnLst/>
            <a:rect r="r" b="b" t="t" l="l"/>
            <a:pathLst>
              <a:path h="6201539" w="3782061">
                <a:moveTo>
                  <a:pt x="0" y="0"/>
                </a:moveTo>
                <a:lnTo>
                  <a:pt x="3782061" y="0"/>
                </a:lnTo>
                <a:lnTo>
                  <a:pt x="3782061" y="6201538"/>
                </a:lnTo>
                <a:lnTo>
                  <a:pt x="0" y="6201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7806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4260" y="1926538"/>
            <a:ext cx="17779479" cy="7912094"/>
            <a:chOff x="0" y="0"/>
            <a:chExt cx="23705972" cy="105494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1" id="11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88115" y="3568586"/>
            <a:ext cx="3510160" cy="4172553"/>
          </a:xfrm>
          <a:custGeom>
            <a:avLst/>
            <a:gdLst/>
            <a:ahLst/>
            <a:cxnLst/>
            <a:rect r="r" b="b" t="t" l="l"/>
            <a:pathLst>
              <a:path h="4172553" w="3510160">
                <a:moveTo>
                  <a:pt x="0" y="0"/>
                </a:moveTo>
                <a:lnTo>
                  <a:pt x="3510161" y="0"/>
                </a:lnTo>
                <a:lnTo>
                  <a:pt x="3510161" y="4172553"/>
                </a:lnTo>
                <a:lnTo>
                  <a:pt x="0" y="4172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22219" y="3568586"/>
            <a:ext cx="3494513" cy="4172553"/>
          </a:xfrm>
          <a:custGeom>
            <a:avLst/>
            <a:gdLst/>
            <a:ahLst/>
            <a:cxnLst/>
            <a:rect r="r" b="b" t="t" l="l"/>
            <a:pathLst>
              <a:path h="4172553" w="3494513">
                <a:moveTo>
                  <a:pt x="0" y="0"/>
                </a:moveTo>
                <a:lnTo>
                  <a:pt x="3494513" y="0"/>
                </a:lnTo>
                <a:lnTo>
                  <a:pt x="3494513" y="4172553"/>
                </a:lnTo>
                <a:lnTo>
                  <a:pt x="0" y="4172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69801" y="3566807"/>
            <a:ext cx="3506439" cy="4174332"/>
          </a:xfrm>
          <a:custGeom>
            <a:avLst/>
            <a:gdLst/>
            <a:ahLst/>
            <a:cxnLst/>
            <a:rect r="r" b="b" t="t" l="l"/>
            <a:pathLst>
              <a:path h="4174332" w="3506439">
                <a:moveTo>
                  <a:pt x="0" y="0"/>
                </a:moveTo>
                <a:lnTo>
                  <a:pt x="3506439" y="0"/>
                </a:lnTo>
                <a:lnTo>
                  <a:pt x="3506439" y="4174332"/>
                </a:lnTo>
                <a:lnTo>
                  <a:pt x="0" y="41743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893152" y="3568586"/>
            <a:ext cx="3573785" cy="4254506"/>
          </a:xfrm>
          <a:custGeom>
            <a:avLst/>
            <a:gdLst/>
            <a:ahLst/>
            <a:cxnLst/>
            <a:rect r="r" b="b" t="t" l="l"/>
            <a:pathLst>
              <a:path h="4254506" w="3573785">
                <a:moveTo>
                  <a:pt x="0" y="0"/>
                </a:moveTo>
                <a:lnTo>
                  <a:pt x="3573785" y="0"/>
                </a:lnTo>
                <a:lnTo>
                  <a:pt x="3573785" y="4254505"/>
                </a:lnTo>
                <a:lnTo>
                  <a:pt x="0" y="4254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5705" y="9819582"/>
            <a:ext cx="5334856" cy="26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b="true" sz="1938">
                <a:solidFill>
                  <a:srgbClr val="34AEAA"/>
                </a:solidFill>
                <a:latin typeface="Arimo Bold"/>
                <a:ea typeface="Arimo Bold"/>
                <a:cs typeface="Arimo Bold"/>
                <a:sym typeface="Arimo Bold"/>
              </a:rPr>
              <a:t>KT AIVLE School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6050" y="468270"/>
            <a:ext cx="998784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 UI 구성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988878" y="7804041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Login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84842" y="7804041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64667" y="7798289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BookList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21691" y="7804041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Book Detail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394796"/>
            <a:ext cx="18288000" cy="4288585"/>
          </a:xfrm>
          <a:custGeom>
            <a:avLst/>
            <a:gdLst/>
            <a:ahLst/>
            <a:cxnLst/>
            <a:rect r="r" b="b" t="t" l="l"/>
            <a:pathLst>
              <a:path h="4288585" w="18288000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303185" b="-21223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5400891"/>
          </a:xfrm>
          <a:custGeom>
            <a:avLst/>
            <a:gdLst/>
            <a:ahLst/>
            <a:cxnLst/>
            <a:rect r="r" b="b" t="t" l="l"/>
            <a:pathLst>
              <a:path h="5400891" w="18288000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68" r="0" b="-418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223310"/>
            <a:ext cx="18288000" cy="1063690"/>
          </a:xfrm>
          <a:custGeom>
            <a:avLst/>
            <a:gdLst/>
            <a:ahLst/>
            <a:cxnLst/>
            <a:rect r="r" b="b" t="t" l="l"/>
            <a:pathLst>
              <a:path h="1063690" w="1828800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4883" r="-1" b="-212234"/>
            </a:stretch>
          </a:blipFill>
        </p:spPr>
      </p:sp>
      <p:sp>
        <p:nvSpPr>
          <p:cNvPr name="AutoShape 5" id="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cap="rnd" w="9525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900134" y="9838632"/>
            <a:ext cx="1133606" cy="236122"/>
            <a:chOff x="0" y="0"/>
            <a:chExt cx="1511474" cy="314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1474" cy="314830"/>
            </a:xfrm>
            <a:custGeom>
              <a:avLst/>
              <a:gdLst/>
              <a:ahLst/>
              <a:cxnLst/>
              <a:rect r="r" b="b" t="t" l="l"/>
              <a:pathLst>
                <a:path h="314830" w="1511474">
                  <a:moveTo>
                    <a:pt x="0" y="0"/>
                  </a:moveTo>
                  <a:lnTo>
                    <a:pt x="1511474" y="0"/>
                  </a:lnTo>
                  <a:lnTo>
                    <a:pt x="1511474" y="314830"/>
                  </a:lnTo>
                  <a:lnTo>
                    <a:pt x="0" y="314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511474" cy="3434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41"/>
                </a:lnSpc>
              </a:pPr>
              <a:r>
                <a:rPr lang="en-US" sz="1534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cap="rnd" w="19050">
            <a:solidFill>
              <a:srgbClr val="02BDB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431682" y="189192"/>
            <a:ext cx="1602057" cy="364862"/>
          </a:xfrm>
          <a:custGeom>
            <a:avLst/>
            <a:gdLst/>
            <a:ahLst/>
            <a:cxnLst/>
            <a:rect r="r" b="b" t="t" l="l"/>
            <a:pathLst>
              <a:path h="364862" w="1602057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1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5705" y="9819582"/>
            <a:ext cx="5334856" cy="26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5"/>
              </a:lnSpc>
            </a:pPr>
            <a:r>
              <a:rPr lang="en-US" b="true" sz="1938">
                <a:solidFill>
                  <a:srgbClr val="34AEAA"/>
                </a:solidFill>
                <a:latin typeface="Arimo Bold"/>
                <a:ea typeface="Arimo Bold"/>
                <a:cs typeface="Arimo Bold"/>
                <a:sym typeface="Arimo Bold"/>
              </a:rPr>
              <a:t>KT AIVLE School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6050" y="468270"/>
            <a:ext cx="998784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b="true" sz="4200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 UI 구성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21439" y="8360169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Book Create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47091" y="8360169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 Book List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77155" y="8311338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 Book List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54260" y="1926539"/>
            <a:ext cx="17779479" cy="7912094"/>
            <a:chOff x="0" y="0"/>
            <a:chExt cx="23705972" cy="105494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705947" cy="10549509"/>
            </a:xfrm>
            <a:custGeom>
              <a:avLst/>
              <a:gdLst/>
              <a:ahLst/>
              <a:cxnLst/>
              <a:rect r="r" b="b" t="t" l="l"/>
              <a:pathLst>
                <a:path h="10549509" w="23705947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816609" y="2876743"/>
            <a:ext cx="3984010" cy="4742869"/>
          </a:xfrm>
          <a:custGeom>
            <a:avLst/>
            <a:gdLst/>
            <a:ahLst/>
            <a:cxnLst/>
            <a:rect r="r" b="b" t="t" l="l"/>
            <a:pathLst>
              <a:path h="4742869" w="3984010">
                <a:moveTo>
                  <a:pt x="0" y="0"/>
                </a:moveTo>
                <a:lnTo>
                  <a:pt x="3984010" y="0"/>
                </a:lnTo>
                <a:lnTo>
                  <a:pt x="3984010" y="4742869"/>
                </a:lnTo>
                <a:lnTo>
                  <a:pt x="0" y="4742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75368" y="2919541"/>
            <a:ext cx="4004066" cy="4766745"/>
          </a:xfrm>
          <a:custGeom>
            <a:avLst/>
            <a:gdLst/>
            <a:ahLst/>
            <a:cxnLst/>
            <a:rect r="r" b="b" t="t" l="l"/>
            <a:pathLst>
              <a:path h="4766745" w="4004066">
                <a:moveTo>
                  <a:pt x="0" y="0"/>
                </a:moveTo>
                <a:lnTo>
                  <a:pt x="4004066" y="0"/>
                </a:lnTo>
                <a:lnTo>
                  <a:pt x="4004066" y="4766746"/>
                </a:lnTo>
                <a:lnTo>
                  <a:pt x="0" y="4766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065184" y="2919541"/>
            <a:ext cx="4010928" cy="4782031"/>
          </a:xfrm>
          <a:custGeom>
            <a:avLst/>
            <a:gdLst/>
            <a:ahLst/>
            <a:cxnLst/>
            <a:rect r="r" b="b" t="t" l="l"/>
            <a:pathLst>
              <a:path h="4782031" w="4010928">
                <a:moveTo>
                  <a:pt x="0" y="0"/>
                </a:moveTo>
                <a:lnTo>
                  <a:pt x="4010929" y="0"/>
                </a:lnTo>
                <a:lnTo>
                  <a:pt x="4010929" y="4782031"/>
                </a:lnTo>
                <a:lnTo>
                  <a:pt x="0" y="47820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546849" y="2876743"/>
            <a:ext cx="3984010" cy="4742869"/>
          </a:xfrm>
          <a:custGeom>
            <a:avLst/>
            <a:gdLst/>
            <a:ahLst/>
            <a:cxnLst/>
            <a:rect r="r" b="b" t="t" l="l"/>
            <a:pathLst>
              <a:path h="4742869" w="3984010">
                <a:moveTo>
                  <a:pt x="0" y="0"/>
                </a:moveTo>
                <a:lnTo>
                  <a:pt x="3984010" y="0"/>
                </a:lnTo>
                <a:lnTo>
                  <a:pt x="3984010" y="4742869"/>
                </a:lnTo>
                <a:lnTo>
                  <a:pt x="0" y="47428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-1080952" y="7807719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Book Create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60448" y="7807719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 Book Cover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50260" y="7874394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Book edit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82624" y="7874394"/>
            <a:ext cx="771670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244" spc="-1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Book edit 표지생성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DAGpKoJD_Us</dc:identifier>
  <dcterms:modified xsi:type="dcterms:W3CDTF">2011-08-01T06:04:30Z</dcterms:modified>
  <cp:revision>1</cp:revision>
  <dc:title>AI_미니프로젝트 4차_결과보고서.pptx</dc:title>
</cp:coreProperties>
</file>